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963488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3146" autoAdjust="0"/>
  </p:normalViewPr>
  <p:slideViewPr>
    <p:cSldViewPr>
      <p:cViewPr>
        <p:scale>
          <a:sx n="53" d="100"/>
          <a:sy n="53" d="100"/>
        </p:scale>
        <p:origin x="691" y="-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k\Documents\accenture%20da\Content_Reactions_clea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k\Documents\accenture%20da\Content_Reactions_clea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Score by 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Reactions_clean!$L$1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A100FF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Reactions_clean!$K$2:$K$6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Reactions_clean!$L$2:$L$6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C8-49AB-9F7C-2FE11C2B50C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40654399"/>
        <c:axId val="1439101759"/>
      </c:barChart>
      <c:catAx>
        <c:axId val="1440654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39101759"/>
        <c:crosses val="autoZero"/>
        <c:auto val="1"/>
        <c:lblAlgn val="ctr"/>
        <c:lblOffset val="100"/>
        <c:noMultiLvlLbl val="0"/>
      </c:catAx>
      <c:valAx>
        <c:axId val="143910175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406543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3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Reactions_clean!$L$1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9D-4E14-8442-14BCEA1860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9D-4E14-8442-14BCEA186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9D-4E14-8442-14BCEA1860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19D-4E14-8442-14BCEA1860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19D-4E14-8442-14BCEA18606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Reactions_clean!$K$2:$K$6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Reactions_clean!$L$2:$L$6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19D-4E14-8442-14BCEA18606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3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3.sv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DBF747D4-D4FA-8988-207E-DAB250D92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3"/>
    </mc:Choice>
    <mc:Fallback xmlns="">
      <p:transition spd="slow" advTm="1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012C8B-B29C-B87B-AE23-DD1259511691}"/>
              </a:ext>
            </a:extLst>
          </p:cNvPr>
          <p:cNvSpPr txBox="1"/>
          <p:nvPr/>
        </p:nvSpPr>
        <p:spPr>
          <a:xfrm>
            <a:off x="11049000" y="1333500"/>
            <a:ext cx="32766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C5C86-1838-F4EC-4504-DE2FDC61E00B}"/>
              </a:ext>
            </a:extLst>
          </p:cNvPr>
          <p:cNvSpPr txBox="1"/>
          <p:nvPr/>
        </p:nvSpPr>
        <p:spPr>
          <a:xfrm>
            <a:off x="11125200" y="4148435"/>
            <a:ext cx="32766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CF730-BC5B-AE3C-3D8B-65B46956D68F}"/>
              </a:ext>
            </a:extLst>
          </p:cNvPr>
          <p:cNvSpPr txBox="1"/>
          <p:nvPr/>
        </p:nvSpPr>
        <p:spPr>
          <a:xfrm>
            <a:off x="11125200" y="6790902"/>
            <a:ext cx="32766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5AE86-B056-7111-70E5-67BC3B45C97A}"/>
              </a:ext>
            </a:extLst>
          </p:cNvPr>
          <p:cNvSpPr txBox="1"/>
          <p:nvPr/>
        </p:nvSpPr>
        <p:spPr>
          <a:xfrm>
            <a:off x="11049000" y="189589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 and Science are two of the most popular content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Categories, this shows that people enjoy “real-life” and “factual”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the most so I would recommend that you keep creating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content relating to these two categories.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73FD9-7379-6BB4-83B4-E250180ED431}"/>
              </a:ext>
            </a:extLst>
          </p:cNvPr>
          <p:cNvSpPr txBox="1"/>
          <p:nvPr/>
        </p:nvSpPr>
        <p:spPr>
          <a:xfrm>
            <a:off x="11125200" y="4762500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is a common theme with the top 5 categories with “Healthy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Eating” ranking as one of the highest. This may give an indication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audience within your user base. you could use this insight to create a campaign and work with healthy eating brands to boost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8D0D37-3635-F1E6-BC80-20D65148F055}"/>
              </a:ext>
            </a:extLst>
          </p:cNvPr>
          <p:cNvSpPr txBox="1"/>
          <p:nvPr/>
        </p:nvSpPr>
        <p:spPr>
          <a:xfrm>
            <a:off x="11125200" y="7426533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come as no surprise that technological content is among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categorical given the advancement of technology. 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that users like your technological material. Working with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biggest digital companies in the world is something 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suggest doing because it would undoubtedly increase user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BEC51B4-B281-5DA3-89CE-8DDF1FEEF62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4ED1EE92-7D6C-27F4-9F4B-D8A5B663E3C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0" y="544431"/>
            <a:ext cx="10458740" cy="8288400"/>
            <a:chOff x="0" y="0"/>
            <a:chExt cx="13944987" cy="626075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929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28141" y="2572459"/>
              <a:ext cx="12716846" cy="3688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00150" lvl="1" indent="-74295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 &amp; Summary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A4D1E12F-5330-69D4-93C6-A3E10CDAE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083">
        <p:cut/>
      </p:transition>
    </mc:Choice>
    <mc:Fallback xmlns="">
      <p:transition advTm="7083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1909667"/>
            <a:ext cx="11342283" cy="637174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        </a:t>
            </a: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“Social Buzz” is a rapidly expanding unicorn in the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technology space that needs to quickly adjust to its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global reach.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Accenture has started working on the following activities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during a three month POC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An examination of Social Buzz’s use of big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Strategies for a prosperous initial public offering (IPO)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An examination to determine the top 5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categories on Social Buzz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                                                       </a:t>
            </a:r>
          </a:p>
          <a:p>
            <a:r>
              <a:rPr lang="en-US" sz="2400" dirty="0"/>
              <a:t>                                        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     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61CEF79-C190-F621-A28F-FB831F10656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0D52D-521A-3D1D-66B3-CBDC1B746630}"/>
              </a:ext>
            </a:extLst>
          </p:cNvPr>
          <p:cNvSpPr txBox="1"/>
          <p:nvPr/>
        </p:nvSpPr>
        <p:spPr>
          <a:xfrm>
            <a:off x="2015884" y="4597679"/>
            <a:ext cx="853440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years, the customer has grown to an enormous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extent, and they lack the internet resources to manage it.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day, Social Buzz receives over 100,000 posts, totaling</a:t>
            </a:r>
          </a:p>
          <a:p>
            <a:pPr lvl="1"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36,500,000 posts annually. Since all of the content is</a:t>
            </a:r>
          </a:p>
          <a:p>
            <a:pPr lvl="1"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unstructured, it might be challenging to make sense of it all.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specifications that must be fulfilled for this</a:t>
            </a:r>
          </a:p>
          <a:p>
            <a:pPr lvl="1"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product.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tables from the sample dataset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analysis of their content categories that identifies the top</a:t>
            </a:r>
          </a:p>
          <a:p>
            <a:pPr lvl="1"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five with the highest total population.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325252-CA19-5D3A-2D35-647D6758D06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96AB9-0B67-10DF-0EA9-6250A563B1C2}"/>
              </a:ext>
            </a:extLst>
          </p:cNvPr>
          <p:cNvSpPr txBox="1"/>
          <p:nvPr/>
        </p:nvSpPr>
        <p:spPr>
          <a:xfrm>
            <a:off x="14097000" y="1714500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Jessi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C0B4EF-F921-E516-ED21-1C286BC64136}"/>
              </a:ext>
            </a:extLst>
          </p:cNvPr>
          <p:cNvSpPr txBox="1"/>
          <p:nvPr/>
        </p:nvSpPr>
        <p:spPr>
          <a:xfrm>
            <a:off x="14097000" y="4769703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Marcus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principal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B97E4A-4A6D-1F3D-5E63-1384D5805AD5}"/>
              </a:ext>
            </a:extLst>
          </p:cNvPr>
          <p:cNvSpPr txBox="1"/>
          <p:nvPr/>
        </p:nvSpPr>
        <p:spPr>
          <a:xfrm>
            <a:off x="14097000" y="7893903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Technical Architect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AD128D7E-ACFD-8363-7CEA-9E128F0D3ED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8F85D1-73AA-A6C4-F265-34438C28D9B8}"/>
              </a:ext>
            </a:extLst>
          </p:cNvPr>
          <p:cNvSpPr/>
          <p:nvPr/>
        </p:nvSpPr>
        <p:spPr>
          <a:xfrm>
            <a:off x="3965347" y="1284816"/>
            <a:ext cx="6600394" cy="10692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Data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9418132-C3A3-572F-89AF-DB4159336BCA}"/>
              </a:ext>
            </a:extLst>
          </p:cNvPr>
          <p:cNvSpPr/>
          <p:nvPr/>
        </p:nvSpPr>
        <p:spPr>
          <a:xfrm>
            <a:off x="5820206" y="2933700"/>
            <a:ext cx="6600394" cy="10692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0AEB8CF-F4F8-D69C-9C6B-2F848CB2B5F4}"/>
              </a:ext>
            </a:extLst>
          </p:cNvPr>
          <p:cNvSpPr/>
          <p:nvPr/>
        </p:nvSpPr>
        <p:spPr>
          <a:xfrm>
            <a:off x="7649006" y="4607641"/>
            <a:ext cx="6600394" cy="10692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04C2B8E-2C71-BD98-40EF-039A3DF7CE82}"/>
              </a:ext>
            </a:extLst>
          </p:cNvPr>
          <p:cNvSpPr/>
          <p:nvPr/>
        </p:nvSpPr>
        <p:spPr>
          <a:xfrm>
            <a:off x="9477806" y="6210300"/>
            <a:ext cx="6600394" cy="10692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81242C-23B9-E3B1-73A8-0D205E43DDD1}"/>
              </a:ext>
            </a:extLst>
          </p:cNvPr>
          <p:cNvSpPr/>
          <p:nvPr/>
        </p:nvSpPr>
        <p:spPr>
          <a:xfrm>
            <a:off x="11306606" y="7731841"/>
            <a:ext cx="6600394" cy="10692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Uncover insights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D25C5997-757F-F529-C1ED-29BC3BDC047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0D1C60-6301-9D1C-CA2A-8AB41F0AE87A}"/>
              </a:ext>
            </a:extLst>
          </p:cNvPr>
          <p:cNvSpPr/>
          <p:nvPr/>
        </p:nvSpPr>
        <p:spPr>
          <a:xfrm>
            <a:off x="2127159" y="4076700"/>
            <a:ext cx="2972219" cy="201707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963488"/>
                </a:solidFill>
              </a:rPr>
              <a:t>16</a:t>
            </a:r>
            <a:endParaRPr lang="en-IN" sz="9600" b="1" dirty="0">
              <a:solidFill>
                <a:srgbClr val="963488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C2793D-4340-5EB3-5ED5-747BA95445DD}"/>
              </a:ext>
            </a:extLst>
          </p:cNvPr>
          <p:cNvSpPr/>
          <p:nvPr/>
        </p:nvSpPr>
        <p:spPr>
          <a:xfrm>
            <a:off x="7238581" y="4117021"/>
            <a:ext cx="2972219" cy="201707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963488"/>
                </a:solidFill>
              </a:rPr>
              <a:t>75K</a:t>
            </a:r>
            <a:endParaRPr lang="en-IN" sz="9600" b="1" dirty="0">
              <a:solidFill>
                <a:srgbClr val="963488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28E842-1DA8-35CB-28CB-9FB59E8D540C}"/>
              </a:ext>
            </a:extLst>
          </p:cNvPr>
          <p:cNvSpPr/>
          <p:nvPr/>
        </p:nvSpPr>
        <p:spPr>
          <a:xfrm>
            <a:off x="12649200" y="4152900"/>
            <a:ext cx="2972219" cy="201707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963488"/>
                </a:solidFill>
              </a:rPr>
              <a:t>MAY</a:t>
            </a:r>
            <a:endParaRPr lang="en-IN" sz="9600" b="1" dirty="0">
              <a:solidFill>
                <a:srgbClr val="96348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DBA57-3997-C353-9C70-B1FFAE0B6A28}"/>
              </a:ext>
            </a:extLst>
          </p:cNvPr>
          <p:cNvSpPr txBox="1"/>
          <p:nvPr/>
        </p:nvSpPr>
        <p:spPr>
          <a:xfrm>
            <a:off x="2127159" y="2933700"/>
            <a:ext cx="2972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18B49-0B8C-4E64-DB1D-AB9C25CC626C}"/>
              </a:ext>
            </a:extLst>
          </p:cNvPr>
          <p:cNvSpPr txBox="1"/>
          <p:nvPr/>
        </p:nvSpPr>
        <p:spPr>
          <a:xfrm>
            <a:off x="7239000" y="2552700"/>
            <a:ext cx="2972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With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Score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95C07-2D29-309B-223F-93DBC0A0F91C}"/>
              </a:ext>
            </a:extLst>
          </p:cNvPr>
          <p:cNvSpPr txBox="1"/>
          <p:nvPr/>
        </p:nvSpPr>
        <p:spPr>
          <a:xfrm>
            <a:off x="12649200" y="3086100"/>
            <a:ext cx="2972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with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Posts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D9658BF-5F54-7FD8-B179-E22A58087D6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62853DA-EA65-52C7-9CD4-772CAB0D31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931716"/>
              </p:ext>
            </p:extLst>
          </p:nvPr>
        </p:nvGraphicFramePr>
        <p:xfrm>
          <a:off x="3429000" y="1485901"/>
          <a:ext cx="12573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id="{03F77611-61E5-3E01-BF6A-8262929F4EF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C61C891-4EEF-5360-146D-798BF63C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951486"/>
              </p:ext>
            </p:extLst>
          </p:nvPr>
        </p:nvGraphicFramePr>
        <p:xfrm>
          <a:off x="3069358" y="952500"/>
          <a:ext cx="11865841" cy="7099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3" name="Graphic 42">
            <a:extLst>
              <a:ext uri="{FF2B5EF4-FFF2-40B4-BE49-F238E27FC236}">
                <a16:creationId xmlns:a16="http://schemas.microsoft.com/office/drawing/2014/main" id="{BEF33D73-EB6D-E596-7A6E-7966A80B233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77</TotalTime>
  <Words>431</Words>
  <Application>Microsoft Office PowerPoint</Application>
  <PresentationFormat>Custom</PresentationFormat>
  <Paragraphs>122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Graphik Regular</vt:lpstr>
      <vt:lpstr>Calibri</vt:lpstr>
      <vt:lpstr>Clear Sans Regular Bold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Deepak Deepak</cp:lastModifiedBy>
  <cp:revision>10</cp:revision>
  <dcterms:created xsi:type="dcterms:W3CDTF">2006-08-16T00:00:00Z</dcterms:created>
  <dcterms:modified xsi:type="dcterms:W3CDTF">2024-05-14T15:10:16Z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2024-03-28T09:23:41Z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acfff9e7-1874-4c39-a0fe-0c785732ce70</vt:lpwstr>
  </property>
  <property fmtid="{D5CDD505-2E9C-101B-9397-08002B2CF9AE}" pid="7" name="MSIP_Label_defa4170-0d19-0005-0004-bc88714345d2_ActionId">
    <vt:lpwstr>b27bdc94-c8ee-40b2-bdec-141fb1d302b7</vt:lpwstr>
  </property>
  <property fmtid="{D5CDD505-2E9C-101B-9397-08002B2CF9AE}" pid="8" name="MSIP_Label_defa4170-0d19-0005-0004-bc88714345d2_ContentBits">
    <vt:lpwstr>0</vt:lpwstr>
  </property>
</Properties>
</file>